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9144000"/>
  <p:notesSz cx="6858000" cy="9144000"/>
  <p:embeddedFontLst>
    <p:embeddedFont>
      <p:font typeface="Muli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uli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Muli-italic.fntdata"/><Relationship Id="rId14" Type="http://schemas.openxmlformats.org/officeDocument/2006/relationships/slide" Target="slides/slide10.xml"/><Relationship Id="rId36" Type="http://schemas.openxmlformats.org/officeDocument/2006/relationships/font" Target="fonts/Muli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38" Type="http://schemas.openxmlformats.org/officeDocument/2006/relationships/font" Target="fonts/Muli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obin templat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2.png" id="9" name="Shape 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/>
          <p:nvPr>
            <p:ph type="ctrTitle"/>
          </p:nvPr>
        </p:nvSpPr>
        <p:spPr>
          <a:xfrm>
            <a:off x="685800" y="632275"/>
            <a:ext cx="35478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4.png" id="43" name="Shape 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>
            <p:ph idx="1" type="body"/>
          </p:nvPr>
        </p:nvSpPr>
        <p:spPr>
          <a:xfrm>
            <a:off x="1248225" y="5875075"/>
            <a:ext cx="6647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Muli"/>
              <a:buNone/>
              <a:defRPr b="0" i="0" sz="1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oject">
  <p:cSld name="TITLE_1_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3.png" id="46" name="Shape 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>
            <p:ph idx="1" type="body"/>
          </p:nvPr>
        </p:nvSpPr>
        <p:spPr>
          <a:xfrm>
            <a:off x="650125" y="3744675"/>
            <a:ext cx="3133200" cy="24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1.png" id="12" name="Shape 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800750" y="1308175"/>
            <a:ext cx="3660900" cy="5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x="4682228" y="1308175"/>
            <a:ext cx="3660900" cy="5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400"/>
              <a:buFont typeface="Muli"/>
              <a:buChar char="❏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4.png" id="17" name="Shape 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3.png" id="19" name="Shape 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20"/>
          <p:cNvSpPr txBox="1"/>
          <p:nvPr>
            <p:ph type="ctrTitle"/>
          </p:nvPr>
        </p:nvSpPr>
        <p:spPr>
          <a:xfrm>
            <a:off x="685800" y="3638224"/>
            <a:ext cx="77724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b="1" i="0" sz="40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subTitle"/>
          </p:nvPr>
        </p:nvSpPr>
        <p:spPr>
          <a:xfrm>
            <a:off x="685800" y="43232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b="0" i="0" sz="2200" u="none" cap="none" strike="noStrike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b="0" i="0" sz="2200" u="none" cap="none" strike="noStrike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b="0" i="0" sz="2200" u="none" cap="none" strike="noStrike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b="0" i="0" sz="2200" u="none" cap="none" strike="noStrike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b="0" i="0" sz="2200" u="none" cap="none" strike="noStrike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b="0" i="0" sz="2200" u="none" cap="none" strike="noStrike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b="0" i="0" sz="2200" u="none" cap="none" strike="noStrike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b="0" i="0" sz="2200" u="none" cap="none" strike="noStrike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b="0" i="0" sz="2200" u="none" cap="none" strike="noStrike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2.png" id="23" name="Shape 23"/>
          <p:cNvPicPr preferRelativeResize="0"/>
          <p:nvPr/>
        </p:nvPicPr>
        <p:blipFill rotWithShape="1">
          <a:blip r:embed="rId2">
            <a:alphaModFix/>
          </a:blip>
          <a:srcRect b="4733" l="3642" r="49708" t="34571"/>
          <a:stretch/>
        </p:blipFill>
        <p:spPr>
          <a:xfrm rot="5400000">
            <a:off x="2439287" y="1347812"/>
            <a:ext cx="4265426" cy="41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/>
          <p:nvPr>
            <p:ph idx="1" type="body"/>
          </p:nvPr>
        </p:nvSpPr>
        <p:spPr>
          <a:xfrm>
            <a:off x="2661300" y="1347800"/>
            <a:ext cx="3821400" cy="41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55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1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55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1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55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1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55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1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55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1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556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1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556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1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556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1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556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1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5" name="Shape 25"/>
          <p:cNvSpPr txBox="1"/>
          <p:nvPr/>
        </p:nvSpPr>
        <p:spPr>
          <a:xfrm>
            <a:off x="2740128" y="1424000"/>
            <a:ext cx="7215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0" i="0" sz="9600" u="none" cap="none" strike="noStrike">
              <a:solidFill>
                <a:srgbClr val="11111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1.png" id="27" name="Shape 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Muli"/>
              <a:buChar char="▪"/>
              <a:defRPr b="0" i="0" sz="3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1.png" id="31" name="Shape 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32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650125" y="1260600"/>
            <a:ext cx="2507400" cy="4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3286149" y="1260600"/>
            <a:ext cx="2507400" cy="4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3" type="body"/>
          </p:nvPr>
        </p:nvSpPr>
        <p:spPr>
          <a:xfrm>
            <a:off x="5922173" y="1260600"/>
            <a:ext cx="2507400" cy="4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Muli"/>
              <a:buChar char="▪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000"/>
              <a:buFont typeface="Muli"/>
              <a:buChar char="❏"/>
              <a:defRPr b="0" i="0" sz="2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photo background">
  <p:cSld name="TITLE_1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2.png" id="37" name="Shape 37"/>
          <p:cNvPicPr preferRelativeResize="0"/>
          <p:nvPr/>
        </p:nvPicPr>
        <p:blipFill rotWithShape="1">
          <a:blip r:embed="rId2">
            <a:alphaModFix/>
          </a:blip>
          <a:srcRect b="4731" l="3642" r="60330" t="45921"/>
          <a:stretch/>
        </p:blipFill>
        <p:spPr>
          <a:xfrm>
            <a:off x="2924887" y="1736950"/>
            <a:ext cx="3294226" cy="33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>
            <p:ph idx="1" type="body"/>
          </p:nvPr>
        </p:nvSpPr>
        <p:spPr>
          <a:xfrm>
            <a:off x="3105300" y="2007000"/>
            <a:ext cx="2933400" cy="28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Muli"/>
              <a:buChar char="▪"/>
              <a:defRPr b="0" i="0" sz="3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1.png" id="40" name="Shape 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41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6B9FA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Muli"/>
              <a:buChar char="▪"/>
              <a:defRPr b="0" i="0" sz="30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b="0" i="0" sz="24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Muli"/>
              <a:buChar char="❏"/>
              <a:defRPr b="0" i="0" sz="18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hkitblog.com/%E7%AC%AC%E5%9B%9B%E7%AF%87-openstack-%E9%85%8D%E7%BD%AE%E8%A4%87%E9%9B%9C%E5%88%B0%E3%80%8C%E8%B7%8C%E6%B8%A3%E3%80%8D%EF%BC%81rdo-%E6%87%B6%E4%BA%BA%E5%8C%85%E8%A7%A3%E6%B1%BA%E4%B8%80%E5%88%87/" TargetMode="External"/><Relationship Id="rId4" Type="http://schemas.openxmlformats.org/officeDocument/2006/relationships/hyperlink" Target="https://docs.openstack.org/nova/queens/user/launch-instance-from-image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685800" y="632275"/>
            <a:ext cx="3547800" cy="45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</a:pPr>
            <a:r>
              <a:rPr lang="en"/>
              <a:t>Cloud Computing and Services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</a:pPr>
            <a:r>
              <a:t/>
            </a:r>
            <a:endParaRPr sz="3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</a:pPr>
            <a:r>
              <a:rPr lang="en" sz="3000">
                <a:highlight>
                  <a:srgbClr val="EBE399"/>
                </a:highlight>
              </a:rPr>
              <a:t>Homework 2</a:t>
            </a:r>
            <a:endParaRPr sz="3000">
              <a:highlight>
                <a:srgbClr val="EBE399"/>
              </a:highlight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M10615032 宋狄勳   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M10615095 謝義桐   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M10615029 劉珈妤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" type="subTitle"/>
          </p:nvPr>
        </p:nvSpPr>
        <p:spPr>
          <a:xfrm>
            <a:off x="685800" y="4323238"/>
            <a:ext cx="7772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chemeClr val="lt2"/>
                </a:highlight>
              </a:rPr>
              <a:t># sudo systemctl disable NetworkManager</a:t>
            </a:r>
            <a:br>
              <a:rPr lang="en">
                <a:solidFill>
                  <a:srgbClr val="000000"/>
                </a:solidFill>
                <a:highlight>
                  <a:schemeClr val="lt2"/>
                </a:highlight>
              </a:rPr>
            </a:br>
            <a:r>
              <a:rPr lang="en">
                <a:solidFill>
                  <a:srgbClr val="000000"/>
                </a:solidFill>
                <a:highlight>
                  <a:schemeClr val="lt2"/>
                </a:highlight>
              </a:rPr>
              <a:t># sudo systemctl stop NetworkManager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124" name="Shape 124"/>
          <p:cNvSpPr txBox="1"/>
          <p:nvPr>
            <p:ph type="ctrTitle"/>
          </p:nvPr>
        </p:nvSpPr>
        <p:spPr>
          <a:xfrm>
            <a:off x="685800" y="3638224"/>
            <a:ext cx="77724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安裝完成後關掉 Network Manager 服務</a:t>
            </a:r>
            <a:endParaRPr sz="3000"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3034" t="74904"/>
          <a:stretch/>
        </p:blipFill>
        <p:spPr>
          <a:xfrm>
            <a:off x="165200" y="801550"/>
            <a:ext cx="8758800" cy="24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/>
          <p:nvPr/>
        </p:nvSpPr>
        <p:spPr>
          <a:xfrm>
            <a:off x="165200" y="2006700"/>
            <a:ext cx="8672700" cy="27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修改 ens33 網卡使用 vSwitch </a:t>
            </a:r>
            <a:endParaRPr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" sz="2800">
                <a:solidFill>
                  <a:schemeClr val="dk1"/>
                </a:solidFill>
              </a:rPr>
              <a:t>修改 ens33 網卡使用 vSwitch</a:t>
            </a:r>
            <a:endParaRPr sz="2800">
              <a:solidFill>
                <a:schemeClr val="dk1"/>
              </a:solidFill>
            </a:endParaRPr>
          </a:p>
          <a:p>
            <a:pPr indent="0" lvl="0" marL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  <a:t># vi /etc/sysconfig/network-scripts/ifcfg-ens33</a:t>
            </a:r>
            <a:br>
              <a:rPr lang="en" sz="2800">
                <a:solidFill>
                  <a:schemeClr val="dk1"/>
                </a:solidFill>
              </a:rPr>
            </a:br>
            <a:endParaRPr sz="2800">
              <a:solidFill>
                <a:schemeClr val="dk1"/>
              </a:solidFill>
            </a:endParaRPr>
          </a:p>
          <a:p>
            <a:pPr indent="-4064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" sz="2800">
                <a:solidFill>
                  <a:schemeClr val="dk1"/>
                </a:solidFill>
              </a:rPr>
              <a:t>修改文件內容</a:t>
            </a:r>
            <a:endParaRPr sz="2800">
              <a:solidFill>
                <a:schemeClr val="dk1"/>
              </a:solidFill>
            </a:endParaRPr>
          </a:p>
          <a:p>
            <a:pPr indent="45720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  <a:t>DEVICE=ens33</a:t>
            </a:r>
            <a:b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</a:br>
            <a: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  <a:t>	TYPE=OVSPort</a:t>
            </a:r>
            <a:b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</a:br>
            <a: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  <a:t>	DEVICETYPE=ovs</a:t>
            </a:r>
            <a:b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</a:br>
            <a: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  <a:t>	OVS_BRIDGE=br-ex</a:t>
            </a:r>
            <a:b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</a:br>
            <a:r>
              <a:rPr lang="en" sz="2000">
                <a:solidFill>
                  <a:schemeClr val="dk1"/>
                </a:solidFill>
                <a:highlight>
                  <a:schemeClr val="lt2"/>
                </a:highlight>
              </a:rPr>
              <a:t>	ONBOOT=yes</a:t>
            </a:r>
            <a:br>
              <a:rPr lang="en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在 vSwitch 網卡配置網絡地址</a:t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在 vSwitch 網卡配置網絡地址</a:t>
            </a:r>
            <a:br>
              <a:rPr lang="en" sz="2000"/>
            </a:br>
            <a:r>
              <a:rPr lang="en" sz="2000">
                <a:highlight>
                  <a:schemeClr val="lt2"/>
                </a:highlight>
              </a:rPr>
              <a:t># vi /etc/sysconfig/network-scripts/ifcfg-br-ex</a:t>
            </a:r>
            <a:br>
              <a:rPr lang="en" sz="2000"/>
            </a:br>
            <a:endParaRPr sz="2000"/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修改文件內容</a:t>
            </a:r>
            <a:endParaRPr/>
          </a:p>
          <a:p>
            <a:pPr indent="45720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highlight>
                  <a:schemeClr val="lt2"/>
                </a:highlight>
              </a:rPr>
              <a:t>DEVICE=br-ex</a:t>
            </a:r>
            <a:br>
              <a:rPr lang="en" sz="2000">
                <a:highlight>
                  <a:schemeClr val="lt2"/>
                </a:highlight>
              </a:rPr>
            </a:br>
            <a:r>
              <a:rPr lang="en" sz="2000">
                <a:highlight>
                  <a:schemeClr val="lt2"/>
                </a:highlight>
              </a:rPr>
              <a:t>	DEVICETYPE=ovs</a:t>
            </a:r>
            <a:br>
              <a:rPr lang="en" sz="2000">
                <a:highlight>
                  <a:schemeClr val="lt2"/>
                </a:highlight>
              </a:rPr>
            </a:br>
            <a:r>
              <a:rPr lang="en" sz="2000">
                <a:highlight>
                  <a:schemeClr val="lt2"/>
                </a:highlight>
              </a:rPr>
              <a:t>	TYPE=OVSBridge</a:t>
            </a:r>
            <a:br>
              <a:rPr lang="en" sz="2000">
                <a:highlight>
                  <a:schemeClr val="lt2"/>
                </a:highlight>
              </a:rPr>
            </a:br>
            <a:r>
              <a:rPr lang="en" sz="2000">
                <a:highlight>
                  <a:schemeClr val="lt2"/>
                </a:highlight>
              </a:rPr>
              <a:t>	BOOTPROTO=static</a:t>
            </a:r>
            <a:br>
              <a:rPr lang="en" sz="2000">
                <a:highlight>
                  <a:schemeClr val="lt2"/>
                </a:highlight>
              </a:rPr>
            </a:br>
            <a:r>
              <a:rPr lang="en" sz="2000">
                <a:highlight>
                  <a:schemeClr val="lt2"/>
                </a:highlight>
              </a:rPr>
              <a:t>	IPADDR=192.168.111.251</a:t>
            </a:r>
            <a:br>
              <a:rPr lang="en" sz="2000">
                <a:highlight>
                  <a:schemeClr val="lt2"/>
                </a:highlight>
              </a:rPr>
            </a:br>
            <a:r>
              <a:rPr lang="en" sz="2000">
                <a:highlight>
                  <a:schemeClr val="lt2"/>
                </a:highlight>
              </a:rPr>
              <a:t>	NETMASK=255.255.255.0</a:t>
            </a:r>
            <a:br>
              <a:rPr lang="en" sz="2000">
                <a:highlight>
                  <a:schemeClr val="lt2"/>
                </a:highlight>
              </a:rPr>
            </a:br>
            <a:r>
              <a:rPr lang="en" sz="2000">
                <a:highlight>
                  <a:schemeClr val="lt2"/>
                </a:highlight>
              </a:rPr>
              <a:t>	GATEWAY=192.168.111.1</a:t>
            </a:r>
            <a:br>
              <a:rPr lang="en" sz="2000">
                <a:highlight>
                  <a:schemeClr val="lt2"/>
                </a:highlight>
              </a:rPr>
            </a:br>
            <a:r>
              <a:rPr lang="en" sz="2000">
                <a:highlight>
                  <a:schemeClr val="lt2"/>
                </a:highlight>
              </a:rPr>
              <a:t>	DNS1=8.8.8.8</a:t>
            </a:r>
            <a:br>
              <a:rPr lang="en" sz="2000">
                <a:highlight>
                  <a:schemeClr val="lt2"/>
                </a:highlight>
              </a:rPr>
            </a:br>
            <a:r>
              <a:rPr lang="en" sz="2000">
                <a:highlight>
                  <a:schemeClr val="lt2"/>
                </a:highlight>
              </a:rPr>
              <a:t>	ONBOOT=yes</a:t>
            </a:r>
            <a:endParaRPr sz="20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4294967295" type="ctrTitle"/>
          </p:nvPr>
        </p:nvSpPr>
        <p:spPr>
          <a:xfrm>
            <a:off x="1407600" y="2644525"/>
            <a:ext cx="66270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</a:pPr>
            <a:r>
              <a:rPr lang="en" sz="5500">
                <a:solidFill>
                  <a:srgbClr val="111111"/>
                </a:solidFill>
              </a:rPr>
              <a:t>Restart network</a:t>
            </a:r>
            <a:endParaRPr b="1" i="0" sz="5500" u="none" cap="none" strike="noStrike">
              <a:solidFill>
                <a:srgbClr val="11111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Shape 144"/>
          <p:cNvSpPr txBox="1"/>
          <p:nvPr>
            <p:ph idx="4294967295" type="subTitle"/>
          </p:nvPr>
        </p:nvSpPr>
        <p:spPr>
          <a:xfrm>
            <a:off x="1407600" y="4015350"/>
            <a:ext cx="63288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Muli"/>
              <a:buNone/>
            </a:pPr>
            <a:r>
              <a:rPr lang="en" sz="2400">
                <a:solidFill>
                  <a:srgbClr val="FFFFFF"/>
                </a:solidFill>
                <a:highlight>
                  <a:schemeClr val="dk2"/>
                </a:highlight>
              </a:rPr>
              <a:t># sudo systemctl restart network</a:t>
            </a:r>
            <a:endParaRPr b="0" i="0" sz="2400" u="none" cap="none" strike="noStrike">
              <a:solidFill>
                <a:srgbClr val="FFFFFF"/>
              </a:solidFill>
              <a:highlight>
                <a:schemeClr val="dk2"/>
              </a:highlight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45" name="Shape 145"/>
          <p:cNvGrpSpPr/>
          <p:nvPr/>
        </p:nvGrpSpPr>
        <p:grpSpPr>
          <a:xfrm>
            <a:off x="4058785" y="2059286"/>
            <a:ext cx="1026441" cy="1102614"/>
            <a:chOff x="611175" y="2326900"/>
            <a:chExt cx="362700" cy="389575"/>
          </a:xfrm>
        </p:grpSpPr>
        <p:sp>
          <p:nvSpPr>
            <p:cNvPr id="146" name="Shape 146"/>
            <p:cNvSpPr/>
            <p:nvPr/>
          </p:nvSpPr>
          <p:spPr>
            <a:xfrm>
              <a:off x="611175" y="2326900"/>
              <a:ext cx="362700" cy="389575"/>
            </a:xfrm>
            <a:custGeom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6B9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794950" y="2500900"/>
              <a:ext cx="24450" cy="23850"/>
            </a:xfrm>
            <a:custGeom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6B9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754650" y="2381250"/>
              <a:ext cx="75750" cy="14050"/>
            </a:xfrm>
            <a:custGeom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6B9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765025" y="2453900"/>
              <a:ext cx="31175" cy="31150"/>
            </a:xfrm>
            <a:custGeom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6B9F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確認 </a:t>
            </a:r>
            <a:r>
              <a:rPr lang="en">
                <a:solidFill>
                  <a:srgbClr val="FFFFFF"/>
                </a:solidFill>
              </a:rPr>
              <a:t>OpenStack 檔案 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15583" t="0"/>
          <a:stretch/>
        </p:blipFill>
        <p:spPr>
          <a:xfrm>
            <a:off x="1300825" y="1130875"/>
            <a:ext cx="6542351" cy="52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/>
          <p:nvPr/>
        </p:nvSpPr>
        <p:spPr>
          <a:xfrm>
            <a:off x="5720100" y="5423150"/>
            <a:ext cx="1769100" cy="38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5887525" y="5961038"/>
            <a:ext cx="28983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EBE399"/>
                </a:highlight>
              </a:rPr>
              <a:t>OpenStack 環境變數</a:t>
            </a:r>
            <a:endParaRPr b="1" sz="2000">
              <a:solidFill>
                <a:schemeClr val="dk1"/>
              </a:solidFill>
              <a:highlight>
                <a:srgbClr val="EBE399"/>
              </a:highlight>
            </a:endParaRPr>
          </a:p>
        </p:txBody>
      </p:sp>
      <p:cxnSp>
        <p:nvCxnSpPr>
          <p:cNvPr id="159" name="Shape 159"/>
          <p:cNvCxnSpPr>
            <a:stCxn id="157" idx="2"/>
          </p:cNvCxnSpPr>
          <p:nvPr/>
        </p:nvCxnSpPr>
        <p:spPr>
          <a:xfrm>
            <a:off x="6604650" y="5808650"/>
            <a:ext cx="382500" cy="27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ctrTitle"/>
          </p:nvPr>
        </p:nvSpPr>
        <p:spPr>
          <a:xfrm>
            <a:off x="685800" y="3638224"/>
            <a:ext cx="77724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</a:pPr>
            <a:r>
              <a:rPr lang="en"/>
              <a:t>Basic Instructions</a:t>
            </a:r>
            <a:endParaRPr b="1" i="0" sz="4000" u="none" cap="none" strike="noStrike">
              <a:solidFill>
                <a:srgbClr val="11111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Shape 165"/>
          <p:cNvSpPr txBox="1"/>
          <p:nvPr>
            <p:ph idx="1" type="subTitle"/>
          </p:nvPr>
        </p:nvSpPr>
        <p:spPr>
          <a:xfrm>
            <a:off x="685800" y="43232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</a:pPr>
            <a:r>
              <a:rPr lang="en"/>
              <a:t>Checking account, URL, service list status, etc.</a:t>
            </a:r>
            <a:endParaRPr b="0" i="0" sz="2200" u="none" cap="none" strike="noStrike">
              <a:solidFill>
                <a:srgbClr val="6B9F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openstack</a:t>
            </a:r>
            <a:r>
              <a:rPr lang="en"/>
              <a:t> user-list  檢查現有帳戶狀況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25" y="1319213"/>
            <a:ext cx="815340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openstack endpoint-list 顯示端點的 URL </a:t>
            </a:r>
            <a:r>
              <a:rPr lang="en"/>
              <a:t>狀態</a:t>
            </a:r>
            <a:endParaRPr/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00" y="1283164"/>
            <a:ext cx="8401199" cy="4965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openstack service-list 顯示各服務狀態</a:t>
            </a:r>
            <a:endParaRPr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50" y="1349918"/>
            <a:ext cx="8199150" cy="461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4294967295" type="title"/>
          </p:nvPr>
        </p:nvSpPr>
        <p:spPr>
          <a:xfrm>
            <a:off x="285425" y="-97425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openstack subnet-list 檢查現在有多少個網段</a:t>
            </a:r>
            <a:endParaRPr/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50125" y="3744675"/>
            <a:ext cx="3133200" cy="24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" y="594150"/>
            <a:ext cx="8821076" cy="21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>
            <p:ph idx="4294967295" type="title"/>
          </p:nvPr>
        </p:nvSpPr>
        <p:spPr>
          <a:xfrm>
            <a:off x="437825" y="2645775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openstack </a:t>
            </a:r>
            <a:r>
              <a:rPr lang="en"/>
              <a:t>net-show public 檢查 public 網段內容</a:t>
            </a: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50" y="3349025"/>
            <a:ext cx="8821075" cy="33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3500"/>
              <a:buChar char="▪"/>
            </a:pPr>
            <a:r>
              <a:rPr lang="en" sz="3500"/>
              <a:t>Installation Result</a:t>
            </a:r>
            <a:endParaRPr sz="3500"/>
          </a:p>
          <a:p>
            <a:pPr indent="-450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▪"/>
            </a:pPr>
            <a:r>
              <a:rPr lang="en" sz="3500"/>
              <a:t>Installing Process</a:t>
            </a:r>
            <a:endParaRPr sz="3000"/>
          </a:p>
          <a:p>
            <a:pPr indent="-4508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Char char="▪"/>
            </a:pPr>
            <a:r>
              <a:rPr lang="en" sz="3500"/>
              <a:t>References</a:t>
            </a:r>
            <a:endParaRPr sz="3500"/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7501" l="0" r="0" t="0"/>
          <a:stretch/>
        </p:blipFill>
        <p:spPr>
          <a:xfrm>
            <a:off x="3553675" y="3635300"/>
            <a:ext cx="5184125" cy="26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ctrTitle"/>
          </p:nvPr>
        </p:nvSpPr>
        <p:spPr>
          <a:xfrm>
            <a:off x="685800" y="3638224"/>
            <a:ext cx="77724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</a:pPr>
            <a:r>
              <a:rPr lang="en" sz="3500"/>
              <a:t>Network Segment Modification</a:t>
            </a:r>
            <a:endParaRPr b="1" i="0" sz="3500" u="none" cap="none" strike="noStrike">
              <a:solidFill>
                <a:srgbClr val="11111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Shape 201"/>
          <p:cNvSpPr txBox="1"/>
          <p:nvPr>
            <p:ph idx="1" type="subTitle"/>
          </p:nvPr>
        </p:nvSpPr>
        <p:spPr>
          <a:xfrm>
            <a:off x="685800" y="43232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</a:pPr>
            <a:r>
              <a:rPr lang="en"/>
              <a:t>Change the network segment for fit our environment.</a:t>
            </a:r>
            <a:endParaRPr b="0" i="0" sz="2200" u="none" cap="none" strike="noStrike">
              <a:solidFill>
                <a:srgbClr val="6B9F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cat keystonerc_admin 查看 admin 密碼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0" l="0" r="19510" t="0"/>
          <a:stretch/>
        </p:blipFill>
        <p:spPr>
          <a:xfrm>
            <a:off x="659975" y="1266350"/>
            <a:ext cx="7833624" cy="36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2118925" y="2180775"/>
            <a:ext cx="4323000" cy="243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Shape 210"/>
          <p:cNvCxnSpPr/>
          <p:nvPr/>
        </p:nvCxnSpPr>
        <p:spPr>
          <a:xfrm flipH="1" rot="10800000">
            <a:off x="6441925" y="2109125"/>
            <a:ext cx="258300" cy="17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Shape 211"/>
          <p:cNvSpPr txBox="1"/>
          <p:nvPr/>
        </p:nvSpPr>
        <p:spPr>
          <a:xfrm>
            <a:off x="6547825" y="1690913"/>
            <a:ext cx="28983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EBE399"/>
                </a:highlight>
              </a:rPr>
              <a:t>Admin password</a:t>
            </a:r>
            <a:endParaRPr b="1" sz="2000">
              <a:solidFill>
                <a:schemeClr val="dk1"/>
              </a:solidFill>
              <a:highlight>
                <a:srgbClr val="EBE399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輸入http://server_ip/dashboard 登入 Horizon 網頁介面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4325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/>
              <a:t>User Name: </a:t>
            </a:r>
            <a:r>
              <a:rPr lang="en" sz="2000"/>
              <a:t>Admin</a:t>
            </a:r>
            <a:br>
              <a:rPr lang="en" sz="2000"/>
            </a:br>
            <a:r>
              <a:rPr b="1" lang="en" sz="2000"/>
              <a:t>Password:</a:t>
            </a:r>
            <a:endParaRPr b="1" sz="20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5080da2131d64085</a:t>
            </a:r>
            <a:br>
              <a:rPr lang="en" sz="2000"/>
            </a:br>
            <a:endParaRPr sz="2000"/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11954" l="32791" r="11507" t="5085"/>
          <a:stretch/>
        </p:blipFill>
        <p:spPr>
          <a:xfrm>
            <a:off x="3662050" y="1009750"/>
            <a:ext cx="5093299" cy="55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 rotWithShape="1">
          <a:blip r:embed="rId3">
            <a:alphaModFix/>
          </a:blip>
          <a:srcRect b="25617" l="0" r="0" t="0"/>
          <a:stretch/>
        </p:blipFill>
        <p:spPr>
          <a:xfrm>
            <a:off x="0" y="1457751"/>
            <a:ext cx="9144001" cy="44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ctrTitle"/>
          </p:nvPr>
        </p:nvSpPr>
        <p:spPr>
          <a:xfrm>
            <a:off x="685800" y="3638224"/>
            <a:ext cx="77724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</a:pPr>
            <a:r>
              <a:rPr lang="en"/>
              <a:t>Creating new instance</a:t>
            </a:r>
            <a:endParaRPr b="1" i="0" sz="4000" u="none" cap="none" strike="noStrike">
              <a:solidFill>
                <a:srgbClr val="11111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Shape 231"/>
          <p:cNvSpPr txBox="1"/>
          <p:nvPr>
            <p:ph idx="1" type="subTitle"/>
          </p:nvPr>
        </p:nvSpPr>
        <p:spPr>
          <a:xfrm>
            <a:off x="685800" y="43232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</a:pPr>
            <a:r>
              <a:rPr lang="en"/>
              <a:t>Using Horizon web page to create our new instance.</a:t>
            </a:r>
            <a:endParaRPr b="0" i="0" sz="2200" u="none" cap="none" strike="noStrike">
              <a:solidFill>
                <a:srgbClr val="6B9F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Creating new instance (1/4)</a:t>
            </a:r>
            <a:endParaRPr/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▪"/>
            </a:pPr>
            <a:r>
              <a:rPr b="1" lang="en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List the available flavors.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800" y="1992163"/>
            <a:ext cx="7029450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1592525" y="4203750"/>
            <a:ext cx="73344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The flavor is an </a:t>
            </a:r>
            <a:r>
              <a:rPr b="1" lang="en" sz="2000">
                <a:solidFill>
                  <a:schemeClr val="accent1"/>
                </a:solidFill>
                <a:highlight>
                  <a:srgbClr val="EBE399"/>
                </a:highlight>
                <a:latin typeface="Montserrat"/>
                <a:ea typeface="Montserrat"/>
                <a:cs typeface="Montserrat"/>
                <a:sym typeface="Montserrat"/>
              </a:rPr>
              <a:t>hardware configuration</a:t>
            </a: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for a server which defines the compute, memory, and storage capacity of nova computing instances; for example the size of a virtual server that can be launched.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1243800" y="4322175"/>
            <a:ext cx="348600" cy="29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Creating new instance (2/4)</a:t>
            </a:r>
            <a:endParaRPr/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List the available images.</a:t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25" y="2121125"/>
            <a:ext cx="5889775" cy="12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825" y="3588375"/>
            <a:ext cx="6967174" cy="286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Creating new instance (3/4)</a:t>
            </a:r>
            <a:endParaRPr/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# openstack server create --flavor 1 --image c334d1ae-5dae-4bcf-98d1-a99ba370ad70 --security-group 055bc648-b58b-4bbc-9375-d1dec95ee24c --property KEY=VALUE </a:t>
            </a:r>
            <a:r>
              <a:rPr lang="en" sz="1800">
                <a:highlight>
                  <a:srgbClr val="EBE399"/>
                </a:highlight>
              </a:rPr>
              <a:t>OD-27350125</a:t>
            </a:r>
            <a:br>
              <a:rPr lang="en" sz="1800"/>
            </a:br>
            <a:endParaRPr sz="1800"/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0" l="0" r="56851" t="5838"/>
          <a:stretch/>
        </p:blipFill>
        <p:spPr>
          <a:xfrm>
            <a:off x="1520800" y="3170750"/>
            <a:ext cx="5609800" cy="35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 rotWithShape="1">
          <a:blip r:embed="rId3">
            <a:alphaModFix/>
          </a:blip>
          <a:srcRect b="94400" l="0" r="0" t="0"/>
          <a:stretch/>
        </p:blipFill>
        <p:spPr>
          <a:xfrm>
            <a:off x="198925" y="2808850"/>
            <a:ext cx="8792673" cy="2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737125" y="1363000"/>
            <a:ext cx="7340400" cy="1293300"/>
          </a:xfrm>
          <a:prstGeom prst="wedgeRectCallout">
            <a:avLst>
              <a:gd fmla="val -56073" name="adj1"/>
              <a:gd fmla="val 53170" name="adj2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Creating new instance (4/4)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17505" l="0" r="36342" t="0"/>
          <a:stretch/>
        </p:blipFill>
        <p:spPr>
          <a:xfrm>
            <a:off x="81450" y="1120025"/>
            <a:ext cx="8971675" cy="47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3988550" y="2773950"/>
            <a:ext cx="42324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highlight>
                  <a:srgbClr val="FFF2CC"/>
                </a:highlight>
              </a:rPr>
              <a:t>KEY=VALUE </a:t>
            </a:r>
            <a:r>
              <a:rPr b="1" lang="en" sz="2500">
                <a:solidFill>
                  <a:schemeClr val="accent1"/>
                </a:solidFill>
                <a:highlight>
                  <a:srgbClr val="FFF2CC"/>
                </a:highlight>
              </a:rPr>
              <a:t>OD-27350125</a:t>
            </a:r>
            <a:endParaRPr b="1" sz="2500">
              <a:solidFill>
                <a:schemeClr val="accent1"/>
              </a:solidFill>
              <a:highlight>
                <a:srgbClr val="FFF2CC"/>
              </a:highlight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3371625" y="4017250"/>
            <a:ext cx="918300" cy="22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Shape 267"/>
          <p:cNvCxnSpPr/>
          <p:nvPr/>
        </p:nvCxnSpPr>
        <p:spPr>
          <a:xfrm flipH="1" rot="10800000">
            <a:off x="3830775" y="3242650"/>
            <a:ext cx="660000" cy="774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▪"/>
            </a:pPr>
            <a:r>
              <a:rPr lang="en" sz="1200"/>
              <a:t>(第四篇) OpenStack 配置複雜到「跌渣」！RDO 懶人包解決一切煩惱 – 安裝及基本指令: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https://hkitblog.com/%E7%AC%AC%E5%9B%9B%E7%AF%87-openstack-%E9%85%8D%E7%BD%AE%E8%A4%87%E9%9B%9C%E5%88%B0%E3%80%8C%E8%B7%8C%E6%B8%A3%E3%80%8D%EF%BC%81rdo-%E6%87%B6%E4%BA%BA%E5%8C%85%E8%A7%A3%E6%B1%BA%E4%B8%80%E5%88%87/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rPr lang="en" sz="1200"/>
              <a:t>Launch an instance from an image: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https://docs.openstack.org/nova/queens/user/launch-instance-from-image.html</a:t>
            </a:r>
            <a:endParaRPr sz="1200"/>
          </a:p>
          <a:p>
            <a: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▪"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17505" l="0" r="36342" t="0"/>
          <a:stretch/>
        </p:blipFill>
        <p:spPr>
          <a:xfrm>
            <a:off x="81450" y="1120025"/>
            <a:ext cx="8971675" cy="47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>
            <p:ph idx="4294967295" type="title"/>
          </p:nvPr>
        </p:nvSpPr>
        <p:spPr>
          <a:xfrm>
            <a:off x="285425" y="0"/>
            <a:ext cx="84012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</a:pPr>
            <a:r>
              <a:rPr lang="en"/>
              <a:t>Installation Result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3988550" y="2773950"/>
            <a:ext cx="42324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highlight>
                  <a:srgbClr val="FFF2CC"/>
                </a:highlight>
              </a:rPr>
              <a:t>參賽編號：OD-27350125</a:t>
            </a:r>
            <a:endParaRPr b="1" sz="2500">
              <a:solidFill>
                <a:schemeClr val="accent1"/>
              </a:solidFill>
              <a:highlight>
                <a:srgbClr val="FFF2CC"/>
              </a:highlight>
            </a:endParaRPr>
          </a:p>
        </p:txBody>
      </p:sp>
      <p:sp>
        <p:nvSpPr>
          <p:cNvPr id="68" name="Shape 68"/>
          <p:cNvSpPr/>
          <p:nvPr/>
        </p:nvSpPr>
        <p:spPr>
          <a:xfrm>
            <a:off x="3371625" y="4093450"/>
            <a:ext cx="918300" cy="1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Shape 69"/>
          <p:cNvCxnSpPr>
            <a:stCxn id="68" idx="0"/>
          </p:cNvCxnSpPr>
          <p:nvPr/>
        </p:nvCxnSpPr>
        <p:spPr>
          <a:xfrm flipH="1" rot="10800000">
            <a:off x="3830775" y="3242650"/>
            <a:ext cx="660000" cy="85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4294967295" type="ctrTitle"/>
          </p:nvPr>
        </p:nvSpPr>
        <p:spPr>
          <a:xfrm>
            <a:off x="990600" y="1637700"/>
            <a:ext cx="5422800" cy="20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</a:pPr>
            <a:r>
              <a:rPr b="1" i="0" lang="en" sz="9600" u="none" cap="none" strike="noStrik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 b="1" i="0" sz="9600" u="none" cap="none" strike="noStrike">
              <a:solidFill>
                <a:srgbClr val="11111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Shape 279"/>
          <p:cNvSpPr txBox="1"/>
          <p:nvPr>
            <p:ph idx="4294967295" type="subTitle"/>
          </p:nvPr>
        </p:nvSpPr>
        <p:spPr>
          <a:xfrm>
            <a:off x="1066800" y="3237137"/>
            <a:ext cx="48639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Muli"/>
              <a:buNone/>
            </a:pPr>
            <a:r>
              <a:rPr b="1" i="0" lang="en" sz="3600" u="none" cap="none" strike="noStrike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rPr>
              <a:t>Any questions?</a:t>
            </a:r>
            <a:endParaRPr b="1" i="0" sz="3600" u="none" cap="none" strike="noStrike">
              <a:solidFill>
                <a:srgbClr val="11111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950" y="2587092"/>
            <a:ext cx="1269775" cy="13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4294967295" type="subTitle"/>
          </p:nvPr>
        </p:nvSpPr>
        <p:spPr>
          <a:xfrm>
            <a:off x="1407600" y="4025025"/>
            <a:ext cx="63288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Muli"/>
              <a:buNone/>
            </a:pPr>
            <a:r>
              <a:rPr lang="en" sz="2400"/>
              <a:t>OpenStack is an open-source cloud operating system that control many devices, all managed through a dashboard</a:t>
            </a:r>
            <a:r>
              <a:rPr lang="en" sz="2400"/>
              <a:t>, mostly used as infrastructure-as-a-service (IaaS), whereby virtual servers and other resources are made available to customers.</a:t>
            </a:r>
            <a:br>
              <a:rPr lang="en" sz="2400"/>
            </a:br>
            <a:endParaRPr b="0" i="0" sz="2400" u="none" cap="none" strike="noStrike">
              <a:solidFill>
                <a:srgbClr val="11111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25" y="524275"/>
            <a:ext cx="8081601" cy="338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Installing Process</a:t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800"/>
              <a:buChar char="▪"/>
            </a:pPr>
            <a:r>
              <a:rPr lang="en" sz="2800">
                <a:highlight>
                  <a:srgbClr val="EBE399"/>
                </a:highlight>
              </a:rPr>
              <a:t>Installation</a:t>
            </a:r>
            <a:r>
              <a:rPr lang="en" sz="2800"/>
              <a:t> - 在</a:t>
            </a:r>
            <a:r>
              <a:rPr lang="en" sz="2800"/>
              <a:t> CentOS 7 上透過 Yum 安裝 RDO 包、安裝 packstack all-in 套件。</a:t>
            </a:r>
            <a:endParaRPr sz="2800"/>
          </a:p>
          <a:p>
            <a:pPr indent="-4064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" sz="2800">
                <a:highlight>
                  <a:srgbClr val="EBE399"/>
                </a:highlight>
              </a:rPr>
              <a:t>Basic instructions</a:t>
            </a:r>
            <a:r>
              <a:rPr lang="en" sz="2800"/>
              <a:t> - 透過</a:t>
            </a:r>
            <a:r>
              <a:rPr lang="en" sz="2800"/>
              <a:t>基本指令來檢查像是帳戶、服務等</a:t>
            </a:r>
            <a:r>
              <a:rPr lang="en" sz="2800"/>
              <a:t> OpenStack 內部資料。</a:t>
            </a:r>
            <a:endParaRPr sz="2800"/>
          </a:p>
          <a:p>
            <a:pPr indent="-4064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</a:pPr>
            <a:r>
              <a:rPr lang="en" sz="2800">
                <a:highlight>
                  <a:srgbClr val="EBE399"/>
                </a:highlight>
              </a:rPr>
              <a:t>Network segment modification</a:t>
            </a:r>
            <a:r>
              <a:rPr lang="en" sz="2800"/>
              <a:t> - packstack 預設 public 網段與現實環境不同，需重新指定一個適合的 public 網段。</a:t>
            </a:r>
            <a:endParaRPr sz="2800"/>
          </a:p>
          <a:p>
            <a:pPr indent="-406400" lvl="0" marL="4572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▪"/>
            </a:pPr>
            <a:r>
              <a:rPr lang="en" sz="2800">
                <a:highlight>
                  <a:srgbClr val="EBE399"/>
                </a:highlight>
              </a:rPr>
              <a:t>Creating new instance </a:t>
            </a:r>
            <a:r>
              <a:rPr lang="en" sz="2800"/>
              <a:t>- 建立新的實體。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685800" y="3638224"/>
            <a:ext cx="77724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</a:pPr>
            <a:r>
              <a:rPr lang="en"/>
              <a:t>Installation</a:t>
            </a:r>
            <a:endParaRPr b="1" i="0" sz="4000" u="none" cap="none" strike="noStrike">
              <a:solidFill>
                <a:srgbClr val="11111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685800" y="4323238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</a:pPr>
            <a:r>
              <a:rPr lang="en"/>
              <a:t>OpenS</a:t>
            </a:r>
            <a:r>
              <a:rPr lang="en"/>
              <a:t>tack support Ubuntu, CentOS, Windows Server…...</a:t>
            </a:r>
            <a:endParaRPr b="0" i="0" sz="2200" u="none" cap="none" strike="noStrike">
              <a:solidFill>
                <a:srgbClr val="6B9FA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ontserrat"/>
              <a:buNone/>
            </a:pPr>
            <a:r>
              <a:rPr lang="en"/>
              <a:t>Download OpenStack （1/3)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Muli"/>
              <a:buChar char="▪"/>
            </a:pPr>
            <a:r>
              <a:rPr lang="en"/>
              <a:t>透過 Yum 安裝 RDO 包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▪"/>
            </a:pPr>
            <a:r>
              <a:rPr lang="en" sz="1800">
                <a:solidFill>
                  <a:srgbClr val="FFFFFF"/>
                </a:solidFill>
                <a:highlight>
                  <a:schemeClr val="dk2"/>
                </a:highlight>
              </a:rPr>
              <a:t>$ git clone https://git.openstack.org/openstack-dev/devstack</a:t>
            </a:r>
            <a:endParaRPr sz="1800">
              <a:solidFill>
                <a:srgbClr val="FFFFFF"/>
              </a:solidFill>
              <a:highlight>
                <a:schemeClr val="dk2"/>
              </a:highlight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uli"/>
              <a:buChar char="▪"/>
            </a:pPr>
            <a:r>
              <a:rPr lang="en" sz="1800">
                <a:solidFill>
                  <a:srgbClr val="FFFFFF"/>
                </a:solidFill>
                <a:highlight>
                  <a:schemeClr val="dk2"/>
                </a:highlight>
              </a:rPr>
              <a:t>$ cd devstack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Muli"/>
              <a:buNone/>
            </a:pPr>
            <a:r>
              <a:t/>
            </a:r>
            <a:endParaRPr b="0" i="0" sz="1800" u="none" cap="none" strike="noStrike">
              <a:solidFill>
                <a:srgbClr val="11111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 b="0" l="0" r="0" t="3901"/>
          <a:stretch/>
        </p:blipFill>
        <p:spPr>
          <a:xfrm>
            <a:off x="1000700" y="2044075"/>
            <a:ext cx="7268451" cy="406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714800" y="2209700"/>
            <a:ext cx="2859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004300" y="2238175"/>
            <a:ext cx="5007300" cy="11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Download OpenStack (2/3)</a:t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▪"/>
            </a:pPr>
            <a:r>
              <a:rPr lang="en"/>
              <a:t>安裝 packstack 套件</a:t>
            </a:r>
            <a:endParaRPr/>
          </a:p>
        </p:txBody>
      </p:sp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26421" l="0" r="35571" t="0"/>
          <a:stretch/>
        </p:blipFill>
        <p:spPr>
          <a:xfrm>
            <a:off x="1176500" y="2152425"/>
            <a:ext cx="7274049" cy="34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/>
          <p:nvPr/>
        </p:nvSpPr>
        <p:spPr>
          <a:xfrm>
            <a:off x="814400" y="2263100"/>
            <a:ext cx="285900" cy="20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1176500" y="2285900"/>
            <a:ext cx="3342900" cy="16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176500" y="2969150"/>
            <a:ext cx="975600" cy="16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3500750" y="2682950"/>
            <a:ext cx="28983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EBE399"/>
                </a:highlight>
              </a:rPr>
              <a:t>最新版本：queens</a:t>
            </a:r>
            <a:endParaRPr b="1" sz="2000">
              <a:solidFill>
                <a:schemeClr val="dk1"/>
              </a:solidFill>
              <a:highlight>
                <a:srgbClr val="EBE399"/>
              </a:highlight>
            </a:endParaRPr>
          </a:p>
        </p:txBody>
      </p:sp>
      <p:cxnSp>
        <p:nvCxnSpPr>
          <p:cNvPr id="108" name="Shape 108"/>
          <p:cNvCxnSpPr>
            <a:stCxn id="106" idx="3"/>
            <a:endCxn id="107" idx="1"/>
          </p:cNvCxnSpPr>
          <p:nvPr/>
        </p:nvCxnSpPr>
        <p:spPr>
          <a:xfrm flipH="1" rot="10800000">
            <a:off x="2152100" y="2977100"/>
            <a:ext cx="1348800" cy="7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85425" y="274650"/>
            <a:ext cx="8401200" cy="7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OpenStack (3/3)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737325" y="1339875"/>
            <a:ext cx="7642800" cy="48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▪"/>
            </a:pPr>
            <a:r>
              <a:rPr lang="en">
                <a:solidFill>
                  <a:srgbClr val="000000"/>
                </a:solidFill>
              </a:rPr>
              <a:t>安裝 Single Node 模式</a:t>
            </a:r>
            <a:endParaRPr>
              <a:solidFill>
                <a:srgbClr val="000000"/>
              </a:solidFill>
            </a:endParaRPr>
          </a:p>
          <a:p>
            <a:pPr indent="266700" lvl="0" marL="190500" marR="190500" rtl="0">
              <a:lnSpc>
                <a:spcPct val="69512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lang="en" sz="2050">
                <a:solidFill>
                  <a:srgbClr val="000000"/>
                </a:solidFill>
                <a:highlight>
                  <a:schemeClr val="lt2"/>
                </a:highlight>
                <a:latin typeface="Courier New"/>
                <a:ea typeface="Courier New"/>
                <a:cs typeface="Courier New"/>
                <a:sym typeface="Courier New"/>
              </a:rPr>
              <a:t>packstack --allinone</a:t>
            </a:r>
            <a:endParaRPr>
              <a:solidFill>
                <a:srgbClr val="000000"/>
              </a:solidFill>
              <a:highlight>
                <a:schemeClr val="lt2"/>
              </a:highlight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3034" t="47131"/>
          <a:stretch/>
        </p:blipFill>
        <p:spPr>
          <a:xfrm>
            <a:off x="561938" y="3335950"/>
            <a:ext cx="8020126" cy="25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69425" y="4677088"/>
            <a:ext cx="2754600" cy="160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4696700" y="3903063"/>
            <a:ext cx="28983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EBE399"/>
                </a:highlight>
              </a:rPr>
              <a:t>Installation completed successfully!</a:t>
            </a:r>
            <a:endParaRPr b="1" sz="2000">
              <a:solidFill>
                <a:schemeClr val="dk1"/>
              </a:solidFill>
              <a:highlight>
                <a:srgbClr val="EBE399"/>
              </a:highlight>
            </a:endParaRPr>
          </a:p>
        </p:txBody>
      </p:sp>
      <p:cxnSp>
        <p:nvCxnSpPr>
          <p:cNvPr id="118" name="Shape 118"/>
          <p:cNvCxnSpPr/>
          <p:nvPr/>
        </p:nvCxnSpPr>
        <p:spPr>
          <a:xfrm flipH="1" rot="10800000">
            <a:off x="3324125" y="4349663"/>
            <a:ext cx="1444500" cy="38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s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